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02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орофеева Анна" userId="51a320e6dc85bdd3" providerId="LiveId" clId="{9A24C86E-6275-43C7-8C3E-D1A3E8340BC5}"/>
    <pc:docChg chg="custSel modSld">
      <pc:chgData name="Дорофеева Анна" userId="51a320e6dc85bdd3" providerId="LiveId" clId="{9A24C86E-6275-43C7-8C3E-D1A3E8340BC5}" dt="2025-04-18T19:03:07.822" v="1" actId="207"/>
      <pc:docMkLst>
        <pc:docMk/>
      </pc:docMkLst>
      <pc:sldChg chg="modSp mod">
        <pc:chgData name="Дорофеева Анна" userId="51a320e6dc85bdd3" providerId="LiveId" clId="{9A24C86E-6275-43C7-8C3E-D1A3E8340BC5}" dt="2025-04-18T19:03:07.822" v="1" actId="207"/>
        <pc:sldMkLst>
          <pc:docMk/>
          <pc:sldMk cId="1428288825" sldId="258"/>
        </pc:sldMkLst>
        <pc:graphicFrameChg chg="modGraphic">
          <ac:chgData name="Дорофеева Анна" userId="51a320e6dc85bdd3" providerId="LiveId" clId="{9A24C86E-6275-43C7-8C3E-D1A3E8340BC5}" dt="2025-04-18T19:03:07.822" v="1" actId="207"/>
          <ac:graphicFrameMkLst>
            <pc:docMk/>
            <pc:sldMk cId="1428288825" sldId="258"/>
            <ac:graphicFrameMk id="8" creationId="{8E737D29-6C64-C1B2-8F69-96566DFF3FD2}"/>
          </ac:graphicFrameMkLst>
        </pc:graphicFrameChg>
      </pc:sldChg>
      <pc:sldChg chg="modSp mod">
        <pc:chgData name="Дорофеева Анна" userId="51a320e6dc85bdd3" providerId="LiveId" clId="{9A24C86E-6275-43C7-8C3E-D1A3E8340BC5}" dt="2025-04-18T19:03:01.355" v="0" actId="207"/>
        <pc:sldMkLst>
          <pc:docMk/>
          <pc:sldMk cId="1072122711" sldId="259"/>
        </pc:sldMkLst>
        <pc:graphicFrameChg chg="modGraphic">
          <ac:chgData name="Дорофеева Анна" userId="51a320e6dc85bdd3" providerId="LiveId" clId="{9A24C86E-6275-43C7-8C3E-D1A3E8340BC5}" dt="2025-04-18T19:03:01.355" v="0" actId="207"/>
          <ac:graphicFrameMkLst>
            <pc:docMk/>
            <pc:sldMk cId="1072122711" sldId="259"/>
            <ac:graphicFrameMk id="4" creationId="{645A5866-4485-48EA-800F-E22A1FA92A5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388EE-6631-484D-9791-A46E7F81328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51AF-4C8F-4388-B60A-D2E025FED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051AF-4C8F-4388-B60A-D2E025FEDD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84A1A-322D-4B59-8EC0-15631DD21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2D32C6-1FF9-7FBB-654E-D1D22284D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4932B-2783-1230-623A-5CB1408E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855E4-D568-EB75-93C6-CBE0FF32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10425-AAA0-9368-6D38-D56F5BC0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6266C-2789-247A-D516-98F1FE5D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2D96DB-EA3C-84B9-1BD7-296FCBA25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AACD3-7626-5C78-B244-26D1EB5E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2009E-8FCE-92BF-ECA5-17B28501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94E2D-F4A9-8AE3-196D-BD3FB015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1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1F1140-3980-CC92-77A7-B0313FD8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D83E5C-5755-C57B-2E17-194205B08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13FE05-45AC-787E-2DD6-5B3B5C8A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01D19-8331-DADD-8D5B-E83C2AA9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B22DB3-CF4B-6FB2-F758-C3205156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5F8B8-A8E5-468A-43DF-6E69A58E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E6BA7-F969-CC99-8CBC-B4A6DEBC7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5E718-9B42-09CE-2DD0-D11ADB18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AE3B4-E651-369F-E58C-1825591F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49B56-C0B6-07A1-1EF2-D443EE89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6C2D3-C050-73FE-C883-1286AD2E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B359A8-AB6F-DF65-9247-6AC45341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F9E0F-500C-9004-B8DD-BA106A9F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877F2-1F8C-A4C9-32D6-DDAC3C05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A3A4A-124C-F6ED-40F6-BE37A1FA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5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45E1A-67B1-E3EB-52F9-80B47DDC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D4C0B-DB91-79AB-1015-C50DF96F5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4CA76-B3AD-65FF-DE01-FAE5C737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3B9E1-4C61-1D15-916E-17771E49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CD3A9-B51F-3A08-42AB-B1AD6D47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38FCD-8451-5CF9-05FC-AF391A8F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3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FF583-E8ED-6FD4-A2A3-092335AE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DC284-9262-937E-7DB4-EB8B7F11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6A38A0-8D5C-4C44-7C5C-2C63E19A4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69F627-1A5E-847B-D489-FEB13364E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2A6351-6351-8BA3-CFA8-9C74DCB10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45B40B-F6D2-4B1F-E119-FC8D8EB8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30053-CF60-BB56-46B2-AE0C35B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A42478-DD86-EBEB-4A70-8570831E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4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BB943-5169-68E8-32B9-7D3EEDD1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7EA44D-3A9C-F92E-EFE8-78B37813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03A34D-49B6-C0A2-A263-E0877FC3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0EB1E-E3EE-5452-F0D2-A2F80C8D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B8E234-9087-AD1E-1CE2-E83A64B1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84C0B-0997-8123-AC4B-EBACA979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D32965-DA4B-391D-9106-A96A01C9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A092F-4352-B96A-A3B6-CD074F90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9508F-25E3-1E46-33B2-EF96B565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AE5455-F88B-EDA5-51C2-52B6A62B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73B36-BD3D-1238-DF6F-9CB9E880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735F1-92C9-6D20-1391-5FAC2544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2568C-548D-1CC3-54E0-0E6B3BFB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8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6BBA1-B08E-103D-B93A-BCE7CF90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2FFC2B-3833-E0EA-18D0-880EF31C3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C9CCD4-9E00-0F0A-71E2-59D475F8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C5A0D-DBAE-8FE8-933D-458AB5AB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A1522D-48D8-974B-21C6-21C85928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EE2A88-4CF5-F31C-9B32-2F35FBB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10985-692E-EF71-1943-4944AA16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5BE5F9-62DF-1D93-4E86-EBD17FE40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91A66-890E-B711-9234-76AF8CAB7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35E1-C58C-464D-AA5A-A3963F9466E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1AF35-812F-8FD1-5C92-BDD582F34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FA4DD-8334-EF80-BC2C-326FA5931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4343-F958-418A-B127-858A5CEB8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3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77F8C7-AD04-9455-7E56-7EDF87BF1958}"/>
              </a:ext>
            </a:extLst>
          </p:cNvPr>
          <p:cNvSpPr txBox="1"/>
          <p:nvPr/>
        </p:nvSpPr>
        <p:spPr>
          <a:xfrm>
            <a:off x="152400" y="103030"/>
            <a:ext cx="11887199" cy="2323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Ассоциация однонуклеотидного полиморфизма rs2900262 гена </a:t>
            </a:r>
            <a:r>
              <a:rPr lang="ru-RU" sz="1600" b="1" i="1" kern="1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600" b="1" kern="1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тяжелым течением COVID‑19</a:t>
            </a:r>
          </a:p>
          <a:p>
            <a:pPr marL="71755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Дорофеева А.В.</a:t>
            </a: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«Курский государственный медицинский университет» Министерства здравоохранения Российской Федерации </a:t>
            </a:r>
            <a:endParaRPr lang="en-US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Курская область, г. Курск, ул. К. Маркса, д.3.</a:t>
            </a: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annadorofeeva1809@gmail.com</a:t>
            </a: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AE19B-5B6F-4661-9B5C-FD74A9B512A8}"/>
              </a:ext>
            </a:extLst>
          </p:cNvPr>
          <p:cNvSpPr txBox="1"/>
          <p:nvPr/>
        </p:nvSpPr>
        <p:spPr>
          <a:xfrm>
            <a:off x="161226" y="2612045"/>
            <a:ext cx="6802192" cy="3435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Актуальность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Пандемия новой коронавирусной инфекции (</a:t>
            </a: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-19), вызванная вирусом </a:t>
            </a: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SARS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GB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-2, стала причиной смерти более 7 миллионов человек по всему миру. Было обнаружено, что некоторые молекулярные </a:t>
            </a:r>
            <a:r>
              <a:rPr lang="ru-RU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шапероны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активно участвуют как в развитии иммунного ответа, так и в репликации вируса. Недавно обнаруженный класс белков с </a:t>
            </a:r>
            <a:r>
              <a:rPr lang="ru-RU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шаперонной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активностью, называемый белками </a:t>
            </a: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Hero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вероятно, выполняет функции, аналогичные функциям других молекулярных </a:t>
            </a:r>
            <a:r>
              <a:rPr lang="ru-RU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шаперонов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однако его роль в патогенезе </a:t>
            </a: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COVID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-19 ещё не изучена.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B89A0-19DB-2E39-4855-0FEC95FF69F2}"/>
              </a:ext>
            </a:extLst>
          </p:cNvPr>
          <p:cNvSpPr txBox="1"/>
          <p:nvPr/>
        </p:nvSpPr>
        <p:spPr>
          <a:xfrm>
            <a:off x="7310668" y="2612045"/>
            <a:ext cx="4720106" cy="21185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Цель исследования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Изучение связи между тяжёлым течением COVID-19 и однонуклеотидным полиморфизмом rs2900262 гена </a:t>
            </a:r>
            <a:r>
              <a:rPr lang="ru-RU" sz="1600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относящегося к генам, кодирующим белки </a:t>
            </a:r>
            <a:r>
              <a:rPr lang="en-GB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Hero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9A44C-531C-5C1C-DD7F-7AFD9CF42F4C}"/>
              </a:ext>
            </a:extLst>
          </p:cNvPr>
          <p:cNvSpPr txBox="1"/>
          <p:nvPr/>
        </p:nvSpPr>
        <p:spPr>
          <a:xfrm>
            <a:off x="7122017" y="5819111"/>
            <a:ext cx="50699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Иллюстрация ультраструктуры </a:t>
            </a:r>
            <a:r>
              <a:rPr lang="en-GB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SARS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GB" sz="14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CoV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-2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опубликованная Центром по контролю и профилактике заболеваний (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Centers for Disease Control and Prevention, CDC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3DB5F6-01C0-937C-2F76-2740CA810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07" y="4065412"/>
            <a:ext cx="3274649" cy="18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D62CB0-7D51-5A88-E196-C5D151A86A1C}"/>
              </a:ext>
            </a:extLst>
          </p:cNvPr>
          <p:cNvSpPr txBox="1"/>
          <p:nvPr/>
        </p:nvSpPr>
        <p:spPr>
          <a:xfrm>
            <a:off x="224713" y="706192"/>
            <a:ext cx="5661338" cy="4958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endParaRPr lang="ru-RU" sz="1600" b="1" kern="1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Методы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исследование были включены 898 неродственных лиц из Центральной России, в том числе 199 пациентов с COVID-19, госпитализированных в отделения реанимации и интенсивной терапии стационаров города Курска, и 599 пациентов контрольной группы с бессимптомной или легкой формой COVID-19. 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Генотипирование однонуклеотидных полиморфизмов осуществлялось методом ПЦР в реальном времени. Для оценки ассоциаций использовались критерии </a:t>
            </a:r>
            <a:r>
              <a:rPr lang="ru-RU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Краскала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-Уоллиса и Манна-Уитни. Функциональное аннотирование однонуклеотидных полиморфизмов проводилось с использованием </a:t>
            </a:r>
            <a:r>
              <a:rPr lang="ru-RU" sz="1600" kern="100" dirty="0" err="1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биоинформатических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ресурсов.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0D73B-BEC5-6A07-3413-20F90B8F7FD7}"/>
              </a:ext>
            </a:extLst>
          </p:cNvPr>
          <p:cNvSpPr txBox="1"/>
          <p:nvPr/>
        </p:nvSpPr>
        <p:spPr>
          <a:xfrm>
            <a:off x="6223000" y="4319550"/>
            <a:ext cx="58712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График дискриминации аллелей для анализа SNP </a:t>
            </a:r>
            <a:r>
              <a:rPr lang="en-GB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rs2900262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0" i="1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C9orf16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График иллюстрирует разделение между сигналами, полученными от аллеля 1 (</a:t>
            </a:r>
            <a:r>
              <a:rPr lang="en-GB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rs2900262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флуоресцентный краситель FAM) или аллеля 2 </a:t>
            </a:r>
            <a:r>
              <a:rPr lang="en-GB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rs2900262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флуоресцентный краситель ROX). Генотипы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CT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GB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TT</a:t>
            </a:r>
            <a:r>
              <a:rPr lang="ru-RU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показаны в виде квадратов, треугольников и кругов соответственно.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228C8D-5F46-9E91-FEBE-0B9F43EA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51" y="706192"/>
            <a:ext cx="570538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D8F781-71DD-394E-0823-6ED3C0DF37DA}"/>
              </a:ext>
            </a:extLst>
          </p:cNvPr>
          <p:cNvSpPr txBox="1"/>
          <p:nvPr/>
        </p:nvSpPr>
        <p:spPr>
          <a:xfrm>
            <a:off x="230744" y="848985"/>
            <a:ext cx="11730507" cy="2850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Полиморфный вариант rs2900262 </a:t>
            </a:r>
            <a:r>
              <a:rPr lang="ru-RU" sz="1600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оказался связан с клиническими параметрами у пациентов с тяжелым COVID-19. </a:t>
            </a: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мужчин аллель T rs2900262 </a:t>
            </a:r>
            <a:r>
              <a:rPr lang="ru-RU" sz="1600" i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коррелирует со снижением активированного частичного </a:t>
            </a:r>
            <a:r>
              <a:rPr lang="ru-RU" sz="1600" kern="100" dirty="0" err="1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тромбопластинового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времени (АЧТВ) (p = 0,01). </a:t>
            </a:r>
            <a:endParaRPr lang="en-GB" sz="1600" kern="100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Снижение АЧТВ у пациентов с COVID-19 свидетельствует о преобладании процессов тромбообразования, и, следовательно, о более высоком риске тромботических осложнений. Таким образом у мужчин аллель T rs2900262 гена C9orf16 может являться фактором риска тяжёлого течения COVID-19. </a:t>
            </a:r>
            <a:endParaRPr lang="en-GB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45A5866-4485-48EA-800F-E22A1FA92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43795"/>
              </p:ext>
            </p:extLst>
          </p:nvPr>
        </p:nvGraphicFramePr>
        <p:xfrm>
          <a:off x="230745" y="4252836"/>
          <a:ext cx="11730507" cy="15427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64703">
                  <a:extLst>
                    <a:ext uri="{9D8B030D-6E8A-4147-A177-3AD203B41FA5}">
                      <a16:colId xmlns:a16="http://schemas.microsoft.com/office/drawing/2014/main" val="1384921221"/>
                    </a:ext>
                  </a:extLst>
                </a:gridCol>
                <a:gridCol w="1855335">
                  <a:extLst>
                    <a:ext uri="{9D8B030D-6E8A-4147-A177-3AD203B41FA5}">
                      <a16:colId xmlns:a16="http://schemas.microsoft.com/office/drawing/2014/main" val="4133738538"/>
                    </a:ext>
                  </a:extLst>
                </a:gridCol>
                <a:gridCol w="2026807">
                  <a:extLst>
                    <a:ext uri="{9D8B030D-6E8A-4147-A177-3AD203B41FA5}">
                      <a16:colId xmlns:a16="http://schemas.microsoft.com/office/drawing/2014/main" val="2110695740"/>
                    </a:ext>
                  </a:extLst>
                </a:gridCol>
                <a:gridCol w="2607577">
                  <a:extLst>
                    <a:ext uri="{9D8B030D-6E8A-4147-A177-3AD203B41FA5}">
                      <a16:colId xmlns:a16="http://schemas.microsoft.com/office/drawing/2014/main" val="3675541885"/>
                    </a:ext>
                  </a:extLst>
                </a:gridCol>
                <a:gridCol w="1723687">
                  <a:extLst>
                    <a:ext uri="{9D8B030D-6E8A-4147-A177-3AD203B41FA5}">
                      <a16:colId xmlns:a16="http://schemas.microsoft.com/office/drawing/2014/main" val="317468882"/>
                    </a:ext>
                  </a:extLst>
                </a:gridCol>
                <a:gridCol w="1752398">
                  <a:extLst>
                    <a:ext uri="{9D8B030D-6E8A-4147-A177-3AD203B41FA5}">
                      <a16:colId xmlns:a16="http://schemas.microsoft.com/office/drawing/2014/main" val="3031863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SNP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Генотипы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пациентов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 [Q1-Q2]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GB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r>
                        <a:rPr lang="en-US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-W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900" b="0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-W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3740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АЧТВ (сек)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682732"/>
                  </a:ext>
                </a:extLst>
              </a:tr>
              <a:tr h="539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rs2900262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C/C</a:t>
                      </a:r>
                      <a:r>
                        <a:rPr lang="en-US" sz="1600" b="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83</a:t>
                      </a:r>
                      <a:endParaRPr lang="ru-RU" sz="16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27.3[25.2;32.1]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p=0.01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1-2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0.01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06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C/T</a:t>
                      </a:r>
                      <a:r>
                        <a:rPr lang="en-GB" sz="1600" b="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6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21.85[20.2;27.1]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1-3</a:t>
                      </a: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2831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T/T</a:t>
                      </a:r>
                      <a:r>
                        <a:rPr lang="en-US" sz="1600" b="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600" b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2-3</a:t>
                      </a: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136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541695-60F9-578A-EA54-EB1A2C0040D1}"/>
              </a:ext>
            </a:extLst>
          </p:cNvPr>
          <p:cNvSpPr txBox="1"/>
          <p:nvPr/>
        </p:nvSpPr>
        <p:spPr>
          <a:xfrm>
            <a:off x="1272859" y="5855126"/>
            <a:ext cx="9646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Таблица 1.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Ассоциация между показателем АЧТВ и 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rs2900262 </a:t>
            </a:r>
            <a:r>
              <a:rPr lang="ru-RU" sz="1400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пациентов мужского пола.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212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18F62E-35AB-42CD-D88C-ED46815352A8}"/>
              </a:ext>
            </a:extLst>
          </p:cNvPr>
          <p:cNvSpPr txBox="1"/>
          <p:nvPr/>
        </p:nvSpPr>
        <p:spPr>
          <a:xfrm>
            <a:off x="3049073" y="-491932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Выводы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D3932-F8A5-5876-CD9D-F1C420717E57}"/>
              </a:ext>
            </a:extLst>
          </p:cNvPr>
          <p:cNvSpPr txBox="1"/>
          <p:nvPr/>
        </p:nvSpPr>
        <p:spPr>
          <a:xfrm>
            <a:off x="197476" y="314878"/>
            <a:ext cx="11797048" cy="3011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Результаты</a:t>
            </a:r>
          </a:p>
          <a:p>
            <a:pPr marL="71755" algn="ctr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Полиморфный вариант rs2900262 </a:t>
            </a:r>
            <a:r>
              <a:rPr lang="ru-RU" sz="1600" i="1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связан с меньшим количеством дней оксигенотерапии (p = 0,03) и снижением </a:t>
            </a:r>
            <a:r>
              <a:rPr lang="ru-RU" sz="1600" kern="1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уровня С-реактивного белка (СРБ) </a:t>
            </a:r>
            <a:r>
              <a:rPr lang="ru-RU" sz="1600" kern="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(p = 0,015) в группе с низким потреблением фруктов и овощей.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данной группе обнаруженные клинические показатели имеют разнонаправленный характер. Уменьшение количества дней оксигенотерапии свидетельствует о быстром прогрессировании дыхательной недостаточности и переводе пациента на искусственную вентиляцию лёгких, что является предиктором неблагоприятного течения заболевания. Однако снижение СРБ является благоприятным прогностическим показателем.</a:t>
            </a:r>
          </a:p>
          <a:p>
            <a:pPr marL="71755" algn="just"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E737D29-6C64-C1B2-8F69-96566DFF3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33189"/>
              </p:ext>
            </p:extLst>
          </p:nvPr>
        </p:nvGraphicFramePr>
        <p:xfrm>
          <a:off x="197476" y="3681396"/>
          <a:ext cx="11797048" cy="2327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713">
                  <a:extLst>
                    <a:ext uri="{9D8B030D-6E8A-4147-A177-3AD203B41FA5}">
                      <a16:colId xmlns:a16="http://schemas.microsoft.com/office/drawing/2014/main" val="1125296268"/>
                    </a:ext>
                  </a:extLst>
                </a:gridCol>
                <a:gridCol w="1543743">
                  <a:extLst>
                    <a:ext uri="{9D8B030D-6E8A-4147-A177-3AD203B41FA5}">
                      <a16:colId xmlns:a16="http://schemas.microsoft.com/office/drawing/2014/main" val="90955151"/>
                    </a:ext>
                  </a:extLst>
                </a:gridCol>
                <a:gridCol w="2360420">
                  <a:extLst>
                    <a:ext uri="{9D8B030D-6E8A-4147-A177-3AD203B41FA5}">
                      <a16:colId xmlns:a16="http://schemas.microsoft.com/office/drawing/2014/main" val="2472252280"/>
                    </a:ext>
                  </a:extLst>
                </a:gridCol>
                <a:gridCol w="2622368">
                  <a:extLst>
                    <a:ext uri="{9D8B030D-6E8A-4147-A177-3AD203B41FA5}">
                      <a16:colId xmlns:a16="http://schemas.microsoft.com/office/drawing/2014/main" val="4063975172"/>
                    </a:ext>
                  </a:extLst>
                </a:gridCol>
                <a:gridCol w="1733465">
                  <a:extLst>
                    <a:ext uri="{9D8B030D-6E8A-4147-A177-3AD203B41FA5}">
                      <a16:colId xmlns:a16="http://schemas.microsoft.com/office/drawing/2014/main" val="4233003898"/>
                    </a:ext>
                  </a:extLst>
                </a:gridCol>
                <a:gridCol w="1762339">
                  <a:extLst>
                    <a:ext uri="{9D8B030D-6E8A-4147-A177-3AD203B41FA5}">
                      <a16:colId xmlns:a16="http://schemas.microsoft.com/office/drawing/2014/main" val="614194938"/>
                    </a:ext>
                  </a:extLst>
                </a:gridCol>
              </a:tblGrid>
              <a:tr h="324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SNP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Генотипы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Кол-во пациентов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 [Q1-Q2]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GB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</a:t>
                      </a:r>
                      <a:r>
                        <a:rPr lang="en-US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-W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900" b="0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sz="9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-W</a:t>
                      </a:r>
                      <a:endParaRPr lang="ru-RU" sz="1600" b="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05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rs2900262</a:t>
                      </a:r>
                      <a:endParaRPr lang="ru-RU" sz="16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Оксигенотерапия (дни)</a:t>
                      </a:r>
                      <a:endParaRPr lang="ru-RU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94329"/>
                  </a:ext>
                </a:extLst>
              </a:tr>
              <a:tr h="53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C/C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2[0;5]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p=0.0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1-2</a:t>
                      </a: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0.03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431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C/T</a:t>
                      </a:r>
                      <a:r>
                        <a:rPr lang="en-GB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5[3;12]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1-3</a:t>
                      </a: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82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T/T</a:t>
                      </a:r>
                      <a:r>
                        <a:rPr lang="en-US" sz="160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2-3</a:t>
                      </a: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558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СРБ (мг/л)</a:t>
                      </a:r>
                      <a:endParaRPr lang="ru-RU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521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C/C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112[66.15;158.35]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p=0.0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1-2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0.016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141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C/T</a:t>
                      </a:r>
                      <a:r>
                        <a:rPr lang="en-GB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32[15;142]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1-3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55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T/T</a:t>
                      </a:r>
                      <a:r>
                        <a:rPr lang="en-US" sz="1600" baseline="300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2-3</a:t>
                      </a:r>
                      <a:r>
                        <a:rPr 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= </a:t>
                      </a: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24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4825E9-7133-176B-B4E3-65E51FFDE1DB}"/>
              </a:ext>
            </a:extLst>
          </p:cNvPr>
          <p:cNvSpPr txBox="1"/>
          <p:nvPr/>
        </p:nvSpPr>
        <p:spPr>
          <a:xfrm>
            <a:off x="369570" y="6101777"/>
            <a:ext cx="11452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Таблица 2.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Ассоциация между количеством дней на оксигенотерапии и показателем СРБ и 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rs2900262 </a:t>
            </a:r>
            <a:r>
              <a:rPr lang="ru-RU" sz="1400" i="1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C9orf16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пациентов </a:t>
            </a:r>
            <a:r>
              <a:rPr lang="ru-RU" sz="1400" kern="1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группы с низким потреблением фруктов и овощей.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828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Office PowerPoint</Application>
  <PresentationFormat>Широкоэкранный</PresentationFormat>
  <Paragraphs>83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Дорофеева Анна</dc:creator>
  <cp:lastModifiedBy>Дорофеева Анна</cp:lastModifiedBy>
  <cp:revision>1</cp:revision>
  <dcterms:created xsi:type="dcterms:W3CDTF">2025-04-18T19:02:16Z</dcterms:created>
  <dcterms:modified xsi:type="dcterms:W3CDTF">2025-04-18T19:03:30Z</dcterms:modified>
</cp:coreProperties>
</file>